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80" r:id="rId2"/>
    <p:sldId id="282" r:id="rId3"/>
    <p:sldId id="283" r:id="rId4"/>
    <p:sldId id="281" r:id="rId5"/>
    <p:sldId id="284" r:id="rId6"/>
    <p:sldId id="300" r:id="rId7"/>
    <p:sldId id="301" r:id="rId8"/>
    <p:sldId id="302" r:id="rId9"/>
    <p:sldId id="303" r:id="rId10"/>
    <p:sldId id="298" r:id="rId11"/>
    <p:sldId id="260" r:id="rId12"/>
    <p:sldId id="291" r:id="rId13"/>
    <p:sldId id="270" r:id="rId14"/>
    <p:sldId id="295" r:id="rId15"/>
    <p:sldId id="271" r:id="rId16"/>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89"/>
    <a:srgbClr val="013F99"/>
    <a:srgbClr val="D40257"/>
    <a:srgbClr val="002864"/>
    <a:srgbClr val="FD418D"/>
    <a:srgbClr val="001C46"/>
    <a:srgbClr val="FF2D78"/>
    <a:srgbClr val="150060"/>
    <a:srgbClr val="FF2573"/>
    <a:srgbClr val="014C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94660"/>
  </p:normalViewPr>
  <p:slideViewPr>
    <p:cSldViewPr snapToGrid="0">
      <p:cViewPr varScale="1">
        <p:scale>
          <a:sx n="73" d="100"/>
          <a:sy n="73" d="100"/>
        </p:scale>
        <p:origin x="210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13/02/2023</a:t>
            </a:fld>
            <a:endParaRPr lang="es-CO"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dirty="0"/>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B392EBC8-5E69-48BB-B27C-DBF394D18438}" type="slidenum">
              <a:rPr lang="es-CO" smtClean="0"/>
              <a:t>11</a:t>
            </a:fld>
            <a:endParaRPr lang="es-CO" dirty="0"/>
          </a:p>
        </p:txBody>
      </p:sp>
    </p:spTree>
    <p:extLst>
      <p:ext uri="{BB962C8B-B14F-4D97-AF65-F5344CB8AC3E}">
        <p14:creationId xmlns:p14="http://schemas.microsoft.com/office/powerpoint/2010/main" val="345531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2/13/2023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2/13/2023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dirty="0"/>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sotools.org/2015/02/10/iso-90012015-analisis-contexto-interno-y-externo-sgc/"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hyperlink" Target="https://economipedia.com/definiciones/vision.html" TargetMode="External"/><Relationship Id="rId5" Type="http://schemas.openxmlformats.org/officeDocument/2006/relationships/hyperlink" Target="https://economipedia.com/definiciones/estrategia-empresarial-porter.html" TargetMode="Externa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hyperlink" Target="https://www.economiasimple.net/glosario/volumen-de-negocio" TargetMode="Externa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hyperlink" Target="https://economipedia.com/definiciones/plan-estrategico.html" TargetMode="Externa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INICIO</a:t>
            </a:r>
          </a:p>
          <a:p>
            <a:pPr algn="ctr"/>
            <a:r>
              <a:rPr lang="es-MX" sz="2800" dirty="0" smtClean="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067376" y="-1143000"/>
            <a:ext cx="6858000" cy="91440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4" y="-65366"/>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9" name="CuadroTexto 8"/>
          <p:cNvSpPr txBox="1"/>
          <p:nvPr/>
        </p:nvSpPr>
        <p:spPr>
          <a:xfrm>
            <a:off x="1723818" y="2736502"/>
            <a:ext cx="5696363" cy="1384995"/>
          </a:xfrm>
          <a:prstGeom prst="rect">
            <a:avLst/>
          </a:prstGeom>
          <a:noFill/>
        </p:spPr>
        <p:txBody>
          <a:bodyPr wrap="square" rtlCol="0">
            <a:spAutoFit/>
          </a:bodyPr>
          <a:lstStyle/>
          <a:p>
            <a:pPr algn="ctr"/>
            <a:r>
              <a:rPr lang="en-US" sz="2800" b="1" dirty="0" smtClean="0">
                <a:solidFill>
                  <a:srgbClr val="002060"/>
                </a:solidFill>
                <a:latin typeface="Calibri" panose="020F0502020204030204" pitchFamily="34" charset="0"/>
                <a:cs typeface="Calibri" panose="020F0502020204030204" pitchFamily="34" charset="0"/>
              </a:rPr>
              <a:t>Teniendo en Cuenta la </a:t>
            </a:r>
            <a:r>
              <a:rPr lang="es-CO" sz="2800" b="1" dirty="0" smtClean="0">
                <a:solidFill>
                  <a:srgbClr val="002060"/>
                </a:solidFill>
                <a:latin typeface="Calibri" panose="020F0502020204030204" pitchFamily="34" charset="0"/>
                <a:cs typeface="Calibri" panose="020F0502020204030204" pitchFamily="34" charset="0"/>
              </a:rPr>
              <a:t>actividad</a:t>
            </a:r>
            <a:r>
              <a:rPr lang="en-US" sz="2800" b="1" dirty="0" smtClean="0">
                <a:solidFill>
                  <a:srgbClr val="002060"/>
                </a:solidFill>
                <a:latin typeface="Calibri" panose="020F0502020204030204" pitchFamily="34" charset="0"/>
                <a:cs typeface="Calibri" panose="020F0502020204030204" pitchFamily="34" charset="0"/>
              </a:rPr>
              <a:t> que realiza la compañia, </a:t>
            </a:r>
            <a:r>
              <a:rPr lang="es-CO" sz="2800" b="1" dirty="0" smtClean="0">
                <a:solidFill>
                  <a:srgbClr val="002060"/>
                </a:solidFill>
                <a:latin typeface="Calibri" panose="020F0502020204030204" pitchFamily="34" charset="0"/>
                <a:cs typeface="Calibri" panose="020F0502020204030204" pitchFamily="34" charset="0"/>
              </a:rPr>
              <a:t>Códigos</a:t>
            </a:r>
            <a:r>
              <a:rPr lang="en-US" sz="2800" b="1" dirty="0" smtClean="0">
                <a:solidFill>
                  <a:srgbClr val="002060"/>
                </a:solidFill>
                <a:latin typeface="Calibri" panose="020F0502020204030204" pitchFamily="34" charset="0"/>
                <a:cs typeface="Calibri" panose="020F0502020204030204" pitchFamily="34" charset="0"/>
              </a:rPr>
              <a:t> </a:t>
            </a:r>
            <a:r>
              <a:rPr lang="en-US" sz="2800" b="1" dirty="0" smtClean="0">
                <a:solidFill>
                  <a:srgbClr val="002060"/>
                </a:solidFill>
                <a:latin typeface="Calibri" panose="020F0502020204030204" pitchFamily="34" charset="0"/>
                <a:cs typeface="Calibri" panose="020F0502020204030204" pitchFamily="34" charset="0"/>
              </a:rPr>
              <a:t>de </a:t>
            </a:r>
            <a:r>
              <a:rPr lang="es-CO" sz="2800" b="1" dirty="0" smtClean="0">
                <a:solidFill>
                  <a:srgbClr val="002060"/>
                </a:solidFill>
                <a:latin typeface="Calibri" panose="020F0502020204030204" pitchFamily="34" charset="0"/>
                <a:cs typeface="Calibri" panose="020F0502020204030204" pitchFamily="34" charset="0"/>
              </a:rPr>
              <a:t>actividad</a:t>
            </a:r>
            <a:r>
              <a:rPr lang="en-US" sz="2800" b="1" dirty="0" smtClean="0">
                <a:solidFill>
                  <a:srgbClr val="002060"/>
                </a:solidFill>
                <a:latin typeface="Calibri" panose="020F0502020204030204" pitchFamily="34" charset="0"/>
                <a:cs typeface="Calibri" panose="020F0502020204030204" pitchFamily="34" charset="0"/>
              </a:rPr>
              <a:t> CIIU</a:t>
            </a:r>
            <a:endParaRPr lang="en-US" sz="2800" b="1" dirty="0" smtClean="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4805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9095" r="9632"/>
          <a:stretch/>
        </p:blipFill>
        <p:spPr>
          <a:xfrm>
            <a:off x="-9331" y="-10257"/>
            <a:ext cx="9171992" cy="6868257"/>
          </a:xfrm>
          <a:prstGeom prst="rect">
            <a:avLst/>
          </a:prstGeom>
        </p:spPr>
      </p:pic>
      <p:sp>
        <p:nvSpPr>
          <p:cNvPr id="8" name="Rectángulo 7"/>
          <p:cNvSpPr/>
          <p:nvPr/>
        </p:nvSpPr>
        <p:spPr>
          <a:xfrm>
            <a:off x="0" y="-10257"/>
            <a:ext cx="9144000" cy="690136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Imagen 11"/>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32779" t="12499" r="32084" b="37223"/>
          <a:stretch/>
        </p:blipFill>
        <p:spPr>
          <a:xfrm>
            <a:off x="8138681" y="320258"/>
            <a:ext cx="688874" cy="985662"/>
          </a:xfrm>
          <a:prstGeom prst="rect">
            <a:avLst/>
          </a:prstGeom>
        </p:spPr>
      </p:pic>
      <p:sp>
        <p:nvSpPr>
          <p:cNvPr id="10" name="CuadroTexto 9"/>
          <p:cNvSpPr txBox="1"/>
          <p:nvPr/>
        </p:nvSpPr>
        <p:spPr>
          <a:xfrm>
            <a:off x="757693" y="493203"/>
            <a:ext cx="7204568" cy="954107"/>
          </a:xfrm>
          <a:prstGeom prst="rect">
            <a:avLst/>
          </a:prstGeom>
          <a:noFill/>
        </p:spPr>
        <p:txBody>
          <a:bodyPr wrap="square" rtlCol="0">
            <a:spAutoFit/>
          </a:bodyPr>
          <a:lstStyle/>
          <a:p>
            <a:pPr algn="ctr"/>
            <a:r>
              <a:rPr lang="es-MX" sz="2800" b="1" dirty="0">
                <a:solidFill>
                  <a:schemeClr val="bg1"/>
                </a:solidFill>
                <a:latin typeface="Josefin Slab" pitchFamily="2" charset="0"/>
              </a:rPr>
              <a:t>MODELOS DE GESTION ORGANIZACIONAL</a:t>
            </a:r>
            <a:endParaRPr lang="en-US" sz="2800" b="1" dirty="0">
              <a:solidFill>
                <a:schemeClr val="bg1"/>
              </a:solidFill>
              <a:latin typeface="Century Gothic" panose="020B0502020202020204" pitchFamily="34" charset="0"/>
            </a:endParaRPr>
          </a:p>
        </p:txBody>
      </p:sp>
      <p:sp>
        <p:nvSpPr>
          <p:cNvPr id="13" name="CuadroTexto 12"/>
          <p:cNvSpPr txBox="1"/>
          <p:nvPr/>
        </p:nvSpPr>
        <p:spPr>
          <a:xfrm>
            <a:off x="354564" y="1588700"/>
            <a:ext cx="8609328" cy="5016758"/>
          </a:xfrm>
          <a:prstGeom prst="rect">
            <a:avLst/>
          </a:prstGeom>
          <a:noFill/>
        </p:spPr>
        <p:txBody>
          <a:bodyPr wrap="square" rtlCol="0">
            <a:spAutoFit/>
          </a:bodyPr>
          <a:lstStyle/>
          <a:p>
            <a:pPr algn="just"/>
            <a:r>
              <a:rPr lang="es-ES" sz="2000" dirty="0">
                <a:solidFill>
                  <a:schemeClr val="bg1"/>
                </a:solidFill>
                <a:latin typeface="Lato" panose="020F0502020204030203" pitchFamily="34" charset="0"/>
              </a:rPr>
              <a:t>1. GESTION POR RESULTADOS:  Basada en las metas y objetivos de la organización, deben ir de la mano a la planeación estratégica y deben ser monitoreados  y verificados constantemente pues los objetivos son el foco dela gestión por resultados, es decir la idea de este modelo es buscar el compromiso de la gerencia y colaboradores para la obtención de los resultados previamente establecidos.</a:t>
            </a:r>
          </a:p>
          <a:p>
            <a:pPr algn="just"/>
            <a:endParaRPr lang="es-ES" sz="2000" dirty="0">
              <a:solidFill>
                <a:schemeClr val="bg1"/>
              </a:solidFill>
              <a:latin typeface="Lato" panose="020F0502020204030203" pitchFamily="34" charset="0"/>
            </a:endParaRPr>
          </a:p>
          <a:p>
            <a:pPr algn="just"/>
            <a:r>
              <a:rPr lang="es-ES" sz="2000" dirty="0">
                <a:solidFill>
                  <a:schemeClr val="bg1"/>
                </a:solidFill>
                <a:latin typeface="Lato" panose="020F0502020204030203" pitchFamily="34" charset="0"/>
              </a:rPr>
              <a:t>2. GESTION DEMOCRATICA : Es importante, pues es la incentivación de los empleados pues participan en los procesos de toma de decisiones y activamente de definición de estrategias. Este modelo de gestión </a:t>
            </a:r>
            <a:r>
              <a:rPr lang="es-ES" sz="2000" dirty="0" smtClean="0">
                <a:solidFill>
                  <a:schemeClr val="bg1"/>
                </a:solidFill>
                <a:latin typeface="Lato" panose="020F0502020204030203" pitchFamily="34" charset="0"/>
              </a:rPr>
              <a:t>valora </a:t>
            </a:r>
            <a:r>
              <a:rPr lang="es-ES" sz="2000" dirty="0">
                <a:solidFill>
                  <a:schemeClr val="bg1"/>
                </a:solidFill>
                <a:latin typeface="Lato" panose="020F0502020204030203" pitchFamily="34" charset="0"/>
              </a:rPr>
              <a:t>el capital humano como parte importante delos procesos en la organización, para ello la empresa debe tener claro la capacidad técnica y el juicio de los empleados. La comunicación y la trasparecía son aspectos esenciales en este modelo. </a:t>
            </a:r>
          </a:p>
          <a:p>
            <a:pPr algn="just"/>
            <a:endParaRPr lang="es-ES" sz="2000" dirty="0">
              <a:solidFill>
                <a:schemeClr val="bg1"/>
              </a:solidFill>
            </a:endParaRPr>
          </a:p>
          <a:p>
            <a:pPr algn="just"/>
            <a:endParaRPr lang="es-ES" sz="2000" dirty="0" smtClean="0">
              <a:solidFill>
                <a:schemeClr val="bg1"/>
              </a:solidFill>
            </a:endParaRPr>
          </a:p>
          <a:p>
            <a:pPr algn="just"/>
            <a:endParaRPr lang="en-US" sz="2000" dirty="0">
              <a:solidFill>
                <a:schemeClr val="bg1"/>
              </a:solidFill>
            </a:endParaRPr>
          </a:p>
        </p:txBody>
      </p:sp>
      <p:sp>
        <p:nvSpPr>
          <p:cNvPr id="11" name="Elipse 10"/>
          <p:cNvSpPr/>
          <p:nvPr/>
        </p:nvSpPr>
        <p:spPr>
          <a:xfrm>
            <a:off x="191429" y="1977865"/>
            <a:ext cx="211016" cy="211016"/>
          </a:xfrm>
          <a:prstGeom prst="ellipse">
            <a:avLst/>
          </a:prstGeom>
          <a:solidFill>
            <a:srgbClr val="D40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31304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51623" y="1983514"/>
            <a:ext cx="8261250" cy="4154984"/>
          </a:xfrm>
          <a:prstGeom prst="rect">
            <a:avLst/>
          </a:prstGeom>
          <a:noFill/>
        </p:spPr>
        <p:txBody>
          <a:bodyPr wrap="square" rtlCol="0">
            <a:spAutoFit/>
          </a:bodyPr>
          <a:lstStyle/>
          <a:p>
            <a:pPr algn="ctr"/>
            <a:r>
              <a:rPr lang="es-MX" sz="2400" b="1" dirty="0">
                <a:solidFill>
                  <a:srgbClr val="123258"/>
                </a:solidFill>
                <a:latin typeface="Josefin Slab" pitchFamily="2" charset="0"/>
              </a:rPr>
              <a:t>MODELOS DE GESTION ORGANIZACIONAL</a:t>
            </a:r>
            <a:endParaRPr lang="en-US" sz="2400" b="1" dirty="0">
              <a:solidFill>
                <a:srgbClr val="123258"/>
              </a:solidFill>
              <a:latin typeface="Josefin Slab" pitchFamily="2" charset="0"/>
            </a:endParaRPr>
          </a:p>
          <a:p>
            <a:pPr algn="ctr"/>
            <a:endParaRPr lang="es-ES" sz="2400" b="1" dirty="0"/>
          </a:p>
          <a:p>
            <a:pPr algn="just"/>
            <a:r>
              <a:rPr lang="es-ES" dirty="0">
                <a:solidFill>
                  <a:srgbClr val="21242C"/>
                </a:solidFill>
                <a:latin typeface="Lato" panose="020F0502020204030203" pitchFamily="34" charset="0"/>
              </a:rPr>
              <a:t>3. GESTION BASADA EN PROCESOS :  Es basada en las mejoras constantes de los procesos organizacionales , busca mejorar también la relación entre las diferentes áreas o sectores de la empresa, y finalmente la intención es hacer fluidos y transparentes los procesos  para una mejora continua.</a:t>
            </a:r>
          </a:p>
          <a:p>
            <a:pPr algn="just"/>
            <a:endParaRPr lang="es-ES" dirty="0">
              <a:solidFill>
                <a:srgbClr val="21242C"/>
              </a:solidFill>
              <a:latin typeface="Lato" panose="020F0502020204030203" pitchFamily="34" charset="0"/>
            </a:endParaRPr>
          </a:p>
          <a:p>
            <a:pPr algn="just"/>
            <a:r>
              <a:rPr lang="es-ES" dirty="0">
                <a:solidFill>
                  <a:srgbClr val="21242C"/>
                </a:solidFill>
                <a:latin typeface="Lato" panose="020F0502020204030203" pitchFamily="34" charset="0"/>
              </a:rPr>
              <a:t>4. GESTION CENTRALIZADA : El poder de decisión se concentra en la figura del líder es decir que en la gestión descentralizada el gerente es el centro de todo define objetivos, delega responsabilidades, controla el rendimiento es decir decide sobretodo. Este modelo es recomendable cuando el equipo </a:t>
            </a:r>
            <a:r>
              <a:rPr lang="es-ES" dirty="0" smtClean="0">
                <a:solidFill>
                  <a:srgbClr val="21242C"/>
                </a:solidFill>
                <a:latin typeface="Lato" panose="020F0502020204030203" pitchFamily="34" charset="0"/>
              </a:rPr>
              <a:t>está </a:t>
            </a:r>
            <a:r>
              <a:rPr lang="es-ES" dirty="0">
                <a:solidFill>
                  <a:srgbClr val="21242C"/>
                </a:solidFill>
                <a:latin typeface="Lato" panose="020F0502020204030203" pitchFamily="34" charset="0"/>
              </a:rPr>
              <a:t>compuesto por profesionales sin experiencia o poco calificados es así como podemos decir que este modelo se utilizaba </a:t>
            </a:r>
            <a:r>
              <a:rPr lang="es-ES" dirty="0" smtClean="0">
                <a:solidFill>
                  <a:srgbClr val="21242C"/>
                </a:solidFill>
                <a:latin typeface="Lato" panose="020F0502020204030203" pitchFamily="34" charset="0"/>
              </a:rPr>
              <a:t>más </a:t>
            </a:r>
            <a:r>
              <a:rPr lang="es-ES" dirty="0">
                <a:solidFill>
                  <a:srgbClr val="21242C"/>
                </a:solidFill>
                <a:latin typeface="Lato" panose="020F0502020204030203" pitchFamily="34" charset="0"/>
              </a:rPr>
              <a:t>antes que en el momento.</a:t>
            </a:r>
          </a:p>
          <a:p>
            <a:endParaRPr lang="en-US" dirty="0">
              <a:solidFill>
                <a:srgbClr val="183357"/>
              </a:solidFill>
            </a:endParaRPr>
          </a:p>
        </p:txBody>
      </p:sp>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7" name="Elipse 6"/>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Imagen 9"/>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Tree>
    <p:extLst>
      <p:ext uri="{BB962C8B-B14F-4D97-AF65-F5344CB8AC3E}">
        <p14:creationId xmlns:p14="http://schemas.microsoft.com/office/powerpoint/2010/main" val="148339190"/>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3532" y="2074212"/>
            <a:ext cx="6891740" cy="4660232"/>
          </a:xfrm>
          <a:prstGeom prst="rect">
            <a:avLst/>
          </a:prstGeom>
        </p:spPr>
      </p:pic>
      <p:sp>
        <p:nvSpPr>
          <p:cNvPr id="7" name="Elipse 6"/>
          <p:cNvSpPr/>
          <p:nvPr/>
        </p:nvSpPr>
        <p:spPr>
          <a:xfrm>
            <a:off x="7173886" y="4953007"/>
            <a:ext cx="3313967" cy="3130062"/>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Imagen 8"/>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50528" y="5532376"/>
            <a:ext cx="688874" cy="985662"/>
          </a:xfrm>
          <a:prstGeom prst="rect">
            <a:avLst/>
          </a:prstGeom>
        </p:spPr>
      </p:pic>
      <p:sp>
        <p:nvSpPr>
          <p:cNvPr id="3" name="Rectángulo 2"/>
          <p:cNvSpPr/>
          <p:nvPr/>
        </p:nvSpPr>
        <p:spPr>
          <a:xfrm>
            <a:off x="898598" y="1437985"/>
            <a:ext cx="7473461" cy="5355312"/>
          </a:xfrm>
          <a:prstGeom prst="rect">
            <a:avLst/>
          </a:prstGeom>
        </p:spPr>
        <p:txBody>
          <a:bodyPr wrap="square">
            <a:spAutoFit/>
          </a:bodyPr>
          <a:lstStyle/>
          <a:p>
            <a:pPr algn="ctr"/>
            <a:r>
              <a:rPr lang="es-MX" b="1" dirty="0">
                <a:solidFill>
                  <a:srgbClr val="123258"/>
                </a:solidFill>
                <a:latin typeface="Josefin Slab" pitchFamily="2" charset="0"/>
              </a:rPr>
              <a:t>TIPOS DE PROCESOS </a:t>
            </a:r>
            <a:r>
              <a:rPr lang="es-MX" b="1" dirty="0" smtClean="0">
                <a:solidFill>
                  <a:srgbClr val="123258"/>
                </a:solidFill>
                <a:latin typeface="Josefin Slab" pitchFamily="2" charset="0"/>
              </a:rPr>
              <a:t>ORGANIZACIONALES</a:t>
            </a:r>
          </a:p>
          <a:p>
            <a:pPr algn="ctr"/>
            <a:endParaRPr lang="es-MX" b="1" dirty="0">
              <a:solidFill>
                <a:srgbClr val="123258"/>
              </a:solidFill>
              <a:latin typeface="Josefin Slab" pitchFamily="2" charset="0"/>
            </a:endParaRPr>
          </a:p>
          <a:p>
            <a:pPr marL="342900" indent="-342900" algn="just">
              <a:buAutoNum type="arabicPeriod"/>
            </a:pPr>
            <a:r>
              <a:rPr lang="es-ES" dirty="0">
                <a:solidFill>
                  <a:srgbClr val="21242C"/>
                </a:solidFill>
                <a:latin typeface="Lato" panose="020F0502020204030203" pitchFamily="34" charset="0"/>
              </a:rPr>
              <a:t>Procesos estratégicos: éstos están orientados a la propia definición y control de las metas que la organización quiere lograr, así como las políticas a seguir y las estrategias a desarrollar para su alcance. Estos procesos son competencia directa de la alta dirección. </a:t>
            </a:r>
          </a:p>
          <a:p>
            <a:pPr marL="342900" indent="-342900" algn="just">
              <a:buAutoNum type="arabicPeriod"/>
            </a:pPr>
            <a:endParaRPr lang="es-ES" dirty="0">
              <a:solidFill>
                <a:srgbClr val="21242C"/>
              </a:solidFill>
              <a:latin typeface="Lato" panose="020F0502020204030203" pitchFamily="34" charset="0"/>
            </a:endParaRPr>
          </a:p>
          <a:p>
            <a:pPr marL="342900" indent="-342900" algn="just">
              <a:buAutoNum type="arabicPeriod"/>
            </a:pPr>
            <a:r>
              <a:rPr lang="es-ES" dirty="0">
                <a:solidFill>
                  <a:srgbClr val="21242C"/>
                </a:solidFill>
                <a:latin typeface="Lato" panose="020F0502020204030203" pitchFamily="34" charset="0"/>
              </a:rPr>
              <a:t>Procesos operativos: estos procesos buscan poner en prácticas las acciones oportunas para poder hacer realidad las políticas así como las estrategias que durante los procesos estratégicos han definido la alta dirección. De los procesos operativos se ocuparán los diferentes directores de departamentos o también llamados directores funcionales, en colaboración con el equipo humano de cada departamento. </a:t>
            </a:r>
          </a:p>
          <a:p>
            <a:pPr marL="342900" indent="-342900" algn="just">
              <a:buAutoNum type="arabicPeriod"/>
            </a:pPr>
            <a:endParaRPr lang="es-ES" dirty="0">
              <a:solidFill>
                <a:srgbClr val="21242C"/>
              </a:solidFill>
              <a:latin typeface="Lato" panose="020F0502020204030203" pitchFamily="34" charset="0"/>
            </a:endParaRPr>
          </a:p>
          <a:p>
            <a:pPr marL="342900" indent="-342900" algn="just">
              <a:buAutoNum type="arabicPeriod"/>
            </a:pPr>
            <a:r>
              <a:rPr lang="es-ES" dirty="0">
                <a:solidFill>
                  <a:srgbClr val="21242C"/>
                </a:solidFill>
                <a:latin typeface="Lato" panose="020F0502020204030203" pitchFamily="34" charset="0"/>
              </a:rPr>
              <a:t>Procesos de apoyo: con éstos nos referimos a aquellos que no tiene vinculación exacta con las políticas definidas, pero que son esenciales para garantizar un </a:t>
            </a:r>
            <a:r>
              <a:rPr lang="es-ES" dirty="0" smtClean="0">
                <a:solidFill>
                  <a:srgbClr val="21242C"/>
                </a:solidFill>
                <a:latin typeface="Lato" panose="020F0502020204030203" pitchFamily="34" charset="0"/>
              </a:rPr>
              <a:t>óptimo </a:t>
            </a:r>
            <a:r>
              <a:rPr lang="es-ES" dirty="0">
                <a:solidFill>
                  <a:srgbClr val="21242C"/>
                </a:solidFill>
                <a:latin typeface="Lato" panose="020F0502020204030203" pitchFamily="34" charset="0"/>
              </a:rPr>
              <a:t>rendimiento de los procesos operativos.</a:t>
            </a:r>
          </a:p>
          <a:p>
            <a:pPr algn="ctr"/>
            <a:endParaRPr lang="en-US" b="1" dirty="0">
              <a:solidFill>
                <a:srgbClr val="123258"/>
              </a:solidFill>
              <a:latin typeface="Josefin Slab" pitchFamily="2" charset="0"/>
            </a:endParaRPr>
          </a:p>
          <a:p>
            <a:pPr algn="just"/>
            <a:endParaRPr lang="en-US" dirty="0">
              <a:solidFill>
                <a:srgbClr val="183357"/>
              </a:solidFill>
              <a:latin typeface="Century Gothic" panose="020B0502020202020204" pitchFamily="34" charset="0"/>
            </a:endParaRPr>
          </a:p>
        </p:txBody>
      </p:sp>
      <p:pic>
        <p:nvPicPr>
          <p:cNvPr id="12" name="Imagen 11"/>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627790" y="4623549"/>
            <a:ext cx="1352276" cy="2365829"/>
          </a:xfrm>
          <a:prstGeom prst="rect">
            <a:avLst/>
          </a:prstGeom>
        </p:spPr>
      </p:pic>
      <p:pic>
        <p:nvPicPr>
          <p:cNvPr id="13" name="Imagen 12"/>
          <p:cNvPicPr>
            <a:picLocks noChangeAspect="1"/>
          </p:cNvPicPr>
          <p:nvPr/>
        </p:nvPicPr>
        <p:blipFill rotWithShape="1">
          <a:blip r:embed="rId6" cstate="print">
            <a:extLst>
              <a:ext uri="{28A0092B-C50C-407E-A947-70E740481C1C}">
                <a14:useLocalDpi xmlns:a14="http://schemas.microsoft.com/office/drawing/2010/main" val="0"/>
              </a:ext>
            </a:extLst>
          </a:blip>
          <a:srcRect r="53250"/>
          <a:stretch/>
        </p:blipFill>
        <p:spPr>
          <a:xfrm rot="19793472" flipH="1">
            <a:off x="63362" y="-252444"/>
            <a:ext cx="2534837" cy="4325441"/>
          </a:xfrm>
          <a:prstGeom prst="rect">
            <a:avLst/>
          </a:prstGeom>
        </p:spPr>
      </p:pic>
    </p:spTree>
    <p:extLst>
      <p:ext uri="{BB962C8B-B14F-4D97-AF65-F5344CB8AC3E}">
        <p14:creationId xmlns:p14="http://schemas.microsoft.com/office/powerpoint/2010/main" val="513411556"/>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sp>
        <p:nvSpPr>
          <p:cNvPr id="4" name="Rectángulo 3"/>
          <p:cNvSpPr/>
          <p:nvPr/>
        </p:nvSpPr>
        <p:spPr>
          <a:xfrm>
            <a:off x="2267094" y="2216276"/>
            <a:ext cx="6261246" cy="2862322"/>
          </a:xfrm>
          <a:prstGeom prst="rect">
            <a:avLst/>
          </a:prstGeom>
        </p:spPr>
        <p:txBody>
          <a:bodyPr wrap="square">
            <a:spAutoFit/>
          </a:bodyPr>
          <a:lstStyle/>
          <a:p>
            <a:r>
              <a:rPr lang="es-ES" dirty="0">
                <a:solidFill>
                  <a:schemeClr val="bg1"/>
                </a:solidFill>
                <a:latin typeface="Lato" panose="020F0502020204030203" pitchFamily="34" charset="0"/>
              </a:rPr>
              <a:t>Mayor calidad al i</a:t>
            </a:r>
            <a:r>
              <a:rPr lang="es-ES" dirty="0" smtClean="0">
                <a:solidFill>
                  <a:schemeClr val="bg1"/>
                </a:solidFill>
                <a:latin typeface="Lato" panose="020F0502020204030203" pitchFamily="34" charset="0"/>
              </a:rPr>
              <a:t>ncremento </a:t>
            </a:r>
            <a:r>
              <a:rPr lang="es-ES" dirty="0">
                <a:solidFill>
                  <a:schemeClr val="bg1"/>
                </a:solidFill>
                <a:latin typeface="Lato" panose="020F0502020204030203" pitchFamily="34" charset="0"/>
              </a:rPr>
              <a:t>de ventas. Los clientes, que han recibido productos libres de defectos, en forma rápida y eficiente, tienden a aumentar el valor de sus órdenes de compra. La </a:t>
            </a:r>
            <a:r>
              <a:rPr lang="es-ES" dirty="0">
                <a:solidFill>
                  <a:schemeClr val="bg1"/>
                </a:solidFill>
                <a:latin typeface="Lato" panose="020F0502020204030203" pitchFamily="34" charset="0"/>
                <a:hlinkClick r:id="rId2">
                  <a:extLst>
                    <a:ext uri="{A12FA001-AC4F-418D-AE19-62706E023703}">
                      <ahyp:hlinkClr xmlns="" xmlns:ahyp="http://schemas.microsoft.com/office/drawing/2018/hyperlinkcolor" xmlns:lc="http://schemas.openxmlformats.org/drawingml/2006/lockedCanvas" val="tx"/>
                    </a:ext>
                  </a:extLst>
                </a:hlinkClick>
              </a:rPr>
              <a:t>calidad no hace referencia exclusivamente a la funcionalidad y las características del producto</a:t>
            </a:r>
            <a:r>
              <a:rPr lang="es-ES" dirty="0">
                <a:solidFill>
                  <a:schemeClr val="bg1"/>
                </a:solidFill>
                <a:latin typeface="Lato" panose="020F0502020204030203" pitchFamily="34" charset="0"/>
              </a:rPr>
              <a:t>. El servicio al cliente, la oportunidad y la celeridad con las que la organización puede atender los requerimientos de sus clientes, forman parte del concepto de calidad.</a:t>
            </a:r>
            <a:endParaRPr lang="es-CO" dirty="0">
              <a:solidFill>
                <a:schemeClr val="bg1"/>
              </a:solidFill>
              <a:latin typeface="Lato" panose="020F0502020204030203" pitchFamily="34" charset="0"/>
            </a:endParaRPr>
          </a:p>
          <a:p>
            <a:endParaRPr lang="es-MX" b="1"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entury Gothic" panose="020B0502020202020204" pitchFamily="34" charset="0"/>
            </a:endParaRPr>
          </a:p>
        </p:txBody>
      </p:sp>
      <p:pic>
        <p:nvPicPr>
          <p:cNvPr id="10" name="Imagen 9"/>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83903" y="303151"/>
            <a:ext cx="688874" cy="985662"/>
          </a:xfrm>
          <a:prstGeom prst="rect">
            <a:avLst/>
          </a:prstGeom>
        </p:spPr>
      </p:pic>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r="47828"/>
          <a:stretch/>
        </p:blipFill>
        <p:spPr>
          <a:xfrm>
            <a:off x="-521572" y="2818805"/>
            <a:ext cx="3179047" cy="4062046"/>
          </a:xfrm>
          <a:prstGeom prst="rect">
            <a:avLst/>
          </a:prstGeom>
        </p:spPr>
      </p:pic>
    </p:spTree>
    <p:extLst>
      <p:ext uri="{BB962C8B-B14F-4D97-AF65-F5344CB8AC3E}">
        <p14:creationId xmlns:p14="http://schemas.microsoft.com/office/powerpoint/2010/main" val="30900480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smtClean="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18" y="446338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4" y="2057378"/>
              <a:ext cx="3313967" cy="3130062"/>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CuadroTexto 11"/>
            <p:cNvSpPr txBox="1"/>
            <p:nvPr/>
          </p:nvSpPr>
          <p:spPr>
            <a:xfrm>
              <a:off x="4239124" y="2914522"/>
              <a:ext cx="3409236" cy="1600439"/>
            </a:xfrm>
            <a:prstGeom prst="rect">
              <a:avLst/>
            </a:prstGeom>
            <a:noFill/>
          </p:spPr>
          <p:txBody>
            <a:bodyPr wrap="square" rtlCol="0">
              <a:spAutoFit/>
            </a:bodyPr>
            <a:lstStyle/>
            <a:p>
              <a:pPr algn="ctr"/>
              <a:r>
                <a:rPr lang="es-MX" sz="2400" b="1" dirty="0" smtClean="0">
                  <a:latin typeface="Arial" panose="020B0604020202020204" pitchFamily="34" charset="0"/>
                  <a:cs typeface="Arial" panose="020B0604020202020204" pitchFamily="34" charset="0"/>
                </a:rPr>
                <a:t>Modelo de gestión organizacional</a:t>
              </a:r>
              <a:endParaRPr lang="es-MX" sz="2400" b="1" dirty="0">
                <a:latin typeface="Arial" panose="020B0604020202020204" pitchFamily="34" charset="0"/>
                <a:cs typeface="Arial" panose="020B0604020202020204" pitchFamily="34" charset="0"/>
              </a:endParaRPr>
            </a:p>
          </p:txBody>
        </p: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25" y="1990352"/>
            <a:ext cx="3798475" cy="4718916"/>
          </a:xfrm>
          <a:prstGeom prst="rect">
            <a:avLst/>
          </a:prstGeom>
        </p:spPr>
      </p:pic>
      <p:sp>
        <p:nvSpPr>
          <p:cNvPr id="3" name="Rectángulo 2"/>
          <p:cNvSpPr/>
          <p:nvPr/>
        </p:nvSpPr>
        <p:spPr>
          <a:xfrm>
            <a:off x="98887" y="4874666"/>
            <a:ext cx="6745257" cy="2031325"/>
          </a:xfrm>
          <a:prstGeom prst="rect">
            <a:avLst/>
          </a:prstGeom>
        </p:spPr>
        <p:txBody>
          <a:bodyPr wrap="square">
            <a:spAutoFit/>
          </a:bodyPr>
          <a:lstStyle/>
          <a:p>
            <a:r>
              <a:rPr lang="es-ES" b="1" dirty="0"/>
              <a:t>Electiva de profundización II// Costeo por Procesos //Gestión de Procesos Organizacionales I </a:t>
            </a:r>
            <a:endParaRPr lang="es-ES" b="1" dirty="0" smtClean="0"/>
          </a:p>
          <a:p>
            <a:r>
              <a:rPr lang="es-ES" b="1" dirty="0" smtClean="0"/>
              <a:t>OLGA </a:t>
            </a:r>
            <a:r>
              <a:rPr lang="es-ES" b="1" dirty="0"/>
              <a:t>LUCIA PABON VILLAMIZAR</a:t>
            </a:r>
          </a:p>
          <a:p>
            <a:r>
              <a:rPr lang="es-ES" b="1" dirty="0"/>
              <a:t>CONTADORA PUBLICA</a:t>
            </a:r>
          </a:p>
          <a:p>
            <a:r>
              <a:rPr lang="es-ES" b="1" dirty="0"/>
              <a:t>MAGISTER TRIBUTARIA</a:t>
            </a:r>
          </a:p>
          <a:p>
            <a:r>
              <a:rPr lang="es-ES" b="1" dirty="0"/>
              <a:t>FUNDACION DE EDUCACION SUPERIOR SAN JOSE.</a:t>
            </a:r>
          </a:p>
          <a:p>
            <a:r>
              <a:rPr lang="es-ES" b="1" dirty="0"/>
              <a:t>SEMANA </a:t>
            </a:r>
            <a:r>
              <a:rPr lang="es-ES" b="1" dirty="0" smtClean="0"/>
              <a:t>2</a:t>
            </a:r>
            <a:endParaRPr lang="es-CO" b="1" dirty="0"/>
          </a:p>
        </p:txBody>
      </p:sp>
    </p:spTree>
    <p:extLst>
      <p:ext uri="{BB962C8B-B14F-4D97-AF65-F5344CB8AC3E}">
        <p14:creationId xmlns:p14="http://schemas.microsoft.com/office/powerpoint/2010/main" val="120450092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 xmlns:a16="http://schemas.microsoft.com/office/drawing/2014/main"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 xmlns:a16="http://schemas.microsoft.com/office/drawing/2014/main" id="{29DB83B5-8887-4804-829F-198FDB03ABA1}"/>
              </a:ext>
            </a:extLst>
          </p:cNvPr>
          <p:cNvSpPr txBox="1"/>
          <p:nvPr/>
        </p:nvSpPr>
        <p:spPr>
          <a:xfrm>
            <a:off x="1803824" y="3935102"/>
            <a:ext cx="5884602" cy="1200329"/>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3600" b="1" dirty="0" smtClean="0">
                <a:solidFill>
                  <a:schemeClr val="bg1"/>
                </a:solidFill>
                <a:latin typeface="Contradiction" panose="02000500000000000000" pitchFamily="50" charset="0"/>
                <a:ea typeface="Verdana" panose="020B0604030504040204" pitchFamily="34" charset="0"/>
              </a:rPr>
              <a:t>El aprendizaje me condena día a día a ser exitoso.</a:t>
            </a:r>
            <a:endParaRPr lang="es-ES" sz="3600" b="1" dirty="0">
              <a:solidFill>
                <a:schemeClr val="bg1"/>
              </a:solidFill>
              <a:latin typeface="Contradiction" panose="02000500000000000000" pitchFamily="50" charset="0"/>
              <a:ea typeface="Verdana" panose="020B0604030504040204" pitchFamily="34" charset="0"/>
            </a:endParaRPr>
          </a:p>
        </p:txBody>
      </p:sp>
      <p:cxnSp>
        <p:nvCxnSpPr>
          <p:cNvPr id="3" name="Conector recto 2"/>
          <p:cNvCxnSpPr/>
          <p:nvPr/>
        </p:nvCxnSpPr>
        <p:spPr>
          <a:xfrm flipV="1">
            <a:off x="6195526" y="3935102"/>
            <a:ext cx="93306" cy="1632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48137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p:cNvSpPr/>
          <p:nvPr/>
        </p:nvSpPr>
        <p:spPr>
          <a:xfrm>
            <a:off x="5057482" y="2556386"/>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5640392" y="2334883"/>
            <a:ext cx="3849972" cy="1077218"/>
          </a:xfrm>
          <a:prstGeom prst="rect">
            <a:avLst/>
          </a:prstGeom>
          <a:noFill/>
        </p:spPr>
        <p:txBody>
          <a:bodyPr wrap="square" rtlCol="0">
            <a:spAutoFit/>
          </a:bodyPr>
          <a:lstStyle/>
          <a:p>
            <a:pPr lvl="0"/>
            <a:r>
              <a:rPr lang="es-MX" sz="1600" b="1" dirty="0">
                <a:solidFill>
                  <a:srgbClr val="123258"/>
                </a:solidFill>
                <a:latin typeface="Josefin Slab" pitchFamily="2" charset="0"/>
              </a:rPr>
              <a:t>MISION – VISION ESTRATEGIA DE MODELOS DE GESTION ORGANIZACIONAL.</a:t>
            </a:r>
            <a:endParaRPr lang="en-US" sz="1600" b="1" dirty="0">
              <a:solidFill>
                <a:prstClr val="black"/>
              </a:solidFill>
              <a:latin typeface="Morn Thin" panose="00000200000000000000" pitchFamily="50" charset="0"/>
            </a:endParaRPr>
          </a:p>
          <a:p>
            <a:endParaRPr lang="es-CO" sz="1600" dirty="0">
              <a:latin typeface="Arial" panose="020B0604020202020204" pitchFamily="34" charset="0"/>
              <a:cs typeface="Arial" panose="020B0604020202020204" pitchFamily="34" charset="0"/>
            </a:endParaRP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uadroTexto 15"/>
          <p:cNvSpPr txBox="1"/>
          <p:nvPr/>
        </p:nvSpPr>
        <p:spPr>
          <a:xfrm>
            <a:off x="5640392" y="3395657"/>
            <a:ext cx="3731167" cy="1077218"/>
          </a:xfrm>
          <a:prstGeom prst="rect">
            <a:avLst/>
          </a:prstGeom>
          <a:noFill/>
        </p:spPr>
        <p:txBody>
          <a:bodyPr wrap="square" rtlCol="0">
            <a:spAutoFit/>
          </a:bodyPr>
          <a:lstStyle/>
          <a:p>
            <a:r>
              <a:rPr lang="es-MX" sz="1600" b="1" dirty="0" smtClean="0">
                <a:solidFill>
                  <a:srgbClr val="123258"/>
                </a:solidFill>
                <a:latin typeface="Josefin Slab" pitchFamily="2" charset="0"/>
              </a:rPr>
              <a:t>TIPOS </a:t>
            </a:r>
            <a:r>
              <a:rPr lang="es-MX" sz="1600" b="1" dirty="0">
                <a:solidFill>
                  <a:srgbClr val="123258"/>
                </a:solidFill>
                <a:latin typeface="Josefin Slab" pitchFamily="2" charset="0"/>
              </a:rPr>
              <a:t>DE PROCESOS ORGANIZACIONALES</a:t>
            </a:r>
            <a:endParaRPr lang="es-CO" sz="1600" dirty="0"/>
          </a:p>
          <a:p>
            <a:endParaRPr lang="es-ES" sz="1600" b="1" spc="-10" dirty="0">
              <a:latin typeface="Arial" panose="020B0604020202020204" pitchFamily="34" charset="0"/>
              <a:cs typeface="Arial" panose="020B0604020202020204" pitchFamily="34" charset="0"/>
            </a:endParaRPr>
          </a:p>
          <a:p>
            <a:endParaRPr lang="en-US" sz="1600" b="1" dirty="0">
              <a:latin typeface="Morn Thin" panose="00000200000000000000" pitchFamily="50"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adroTexto 18"/>
          <p:cNvSpPr txBox="1"/>
          <p:nvPr/>
        </p:nvSpPr>
        <p:spPr>
          <a:xfrm>
            <a:off x="5640392" y="4125212"/>
            <a:ext cx="3515785" cy="1323439"/>
          </a:xfrm>
          <a:prstGeom prst="rect">
            <a:avLst/>
          </a:prstGeom>
          <a:noFill/>
        </p:spPr>
        <p:txBody>
          <a:bodyPr wrap="square" rtlCol="0">
            <a:spAutoFit/>
          </a:bodyPr>
          <a:lstStyle/>
          <a:p>
            <a:r>
              <a:rPr lang="es-CO" sz="1600" b="1" dirty="0">
                <a:solidFill>
                  <a:srgbClr val="123258"/>
                </a:solidFill>
                <a:latin typeface="Josefin Slab" pitchFamily="2" charset="0"/>
              </a:rPr>
              <a:t>CUALES SON LOS OBJETIVOS Y SUS CARACTERISTICAS DE COSTOS.</a:t>
            </a:r>
          </a:p>
          <a:p>
            <a:endParaRPr lang="es-ES" sz="1600" b="1" spc="-10" dirty="0" smtClean="0">
              <a:latin typeface="Arial" panose="020B0604020202020204" pitchFamily="34" charset="0"/>
              <a:cs typeface="Arial" panose="020B0604020202020204" pitchFamily="34" charset="0"/>
            </a:endParaRPr>
          </a:p>
          <a:p>
            <a:endParaRPr lang="en-US" sz="1600" b="1" dirty="0">
              <a:latin typeface="Morn Thin" panose="00000200000000000000" pitchFamily="50" charset="0"/>
            </a:endParaRPr>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uadroTexto 24"/>
          <p:cNvSpPr txBox="1"/>
          <p:nvPr/>
        </p:nvSpPr>
        <p:spPr>
          <a:xfrm>
            <a:off x="5628214" y="5021220"/>
            <a:ext cx="3417402" cy="584775"/>
          </a:xfrm>
          <a:prstGeom prst="rect">
            <a:avLst/>
          </a:prstGeom>
          <a:noFill/>
        </p:spPr>
        <p:txBody>
          <a:bodyPr wrap="square" rtlCol="0">
            <a:spAutoFit/>
          </a:bodyPr>
          <a:lstStyle/>
          <a:p>
            <a:r>
              <a:rPr lang="es-MX" sz="1600" b="1" dirty="0">
                <a:solidFill>
                  <a:srgbClr val="123258"/>
                </a:solidFill>
                <a:latin typeface="Josefin Slab" pitchFamily="2" charset="0"/>
              </a:rPr>
              <a:t>CONCLUSIONES.</a:t>
            </a:r>
            <a:endParaRPr lang="en-US" sz="1600" b="1" dirty="0">
              <a:solidFill>
                <a:srgbClr val="123258"/>
              </a:solidFill>
              <a:latin typeface="Josefin Slab" pitchFamily="2" charset="0"/>
            </a:endParaRPr>
          </a:p>
          <a:p>
            <a:endParaRPr lang="es-MX" sz="1600" b="1" dirty="0" smtClean="0">
              <a:latin typeface="Morn Thin" panose="00000200000000000000" pitchFamily="50" charset="0"/>
            </a:endParaRPr>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374913" y="1839600"/>
            <a:ext cx="3670703" cy="338554"/>
          </a:xfrm>
          <a:prstGeom prst="rect">
            <a:avLst/>
          </a:prstGeom>
          <a:noFill/>
        </p:spPr>
        <p:txBody>
          <a:bodyPr wrap="square" rtlCol="0">
            <a:spAutoFit/>
          </a:bodyPr>
          <a:lstStyle/>
          <a:p>
            <a:pPr algn="ctr"/>
            <a:r>
              <a:rPr lang="es-MX" sz="1600" b="1" dirty="0">
                <a:solidFill>
                  <a:srgbClr val="123258"/>
                </a:solidFill>
                <a:latin typeface="Josefin Slab" pitchFamily="2" charset="0"/>
              </a:rPr>
              <a:t>INDICE</a:t>
            </a:r>
            <a:endParaRPr lang="en-US" sz="1600" b="1" dirty="0">
              <a:solidFill>
                <a:srgbClr val="123258"/>
              </a:solidFill>
              <a:latin typeface="Josefin Slab" pitchFamily="2"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2950181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7699" t="270" r="3882" b="-270"/>
          <a:stretch/>
        </p:blipFill>
        <p:spPr>
          <a:xfrm>
            <a:off x="0" y="-1"/>
            <a:ext cx="9162661" cy="6901480"/>
          </a:xfrm>
          <a:prstGeom prst="rect">
            <a:avLst/>
          </a:prstGeom>
          <a:ln>
            <a:noFill/>
          </a:ln>
        </p:spPr>
      </p:pic>
      <p:sp>
        <p:nvSpPr>
          <p:cNvPr id="3" name="Retraso 2"/>
          <p:cNvSpPr/>
          <p:nvPr/>
        </p:nvSpPr>
        <p:spPr>
          <a:xfrm rot="10800000">
            <a:off x="2780522" y="0"/>
            <a:ext cx="6379354" cy="6858000"/>
          </a:xfrm>
          <a:prstGeom prst="flowChartDelay">
            <a:avLst/>
          </a:prstGeom>
          <a:solidFill>
            <a:srgbClr val="EC035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226971" y="1851267"/>
            <a:ext cx="3313967" cy="3130062"/>
          </a:xfrm>
          <a:prstGeom prst="ellipse">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1114346" y="2798057"/>
            <a:ext cx="3539215" cy="2308324"/>
          </a:xfrm>
          <a:prstGeom prst="rect">
            <a:avLst/>
          </a:prstGeom>
          <a:noFill/>
        </p:spPr>
        <p:txBody>
          <a:bodyPr wrap="square" rtlCol="0">
            <a:spAutoFit/>
          </a:bodyPr>
          <a:lstStyle/>
          <a:p>
            <a:pPr algn="ctr"/>
            <a:r>
              <a:rPr lang="es-ES" sz="3600" b="1" dirty="0">
                <a:solidFill>
                  <a:schemeClr val="bg1"/>
                </a:solidFill>
              </a:rPr>
              <a:t>La misión en la estrategia de la empresa</a:t>
            </a:r>
          </a:p>
          <a:p>
            <a:pPr algn="ctr"/>
            <a:endParaRPr lang="en-US" sz="3600" b="1" dirty="0">
              <a:solidFill>
                <a:schemeClr val="bg1"/>
              </a:solidFill>
              <a:latin typeface="Morn Thin" panose="00000200000000000000" pitchFamily="50" charset="0"/>
            </a:endParaRPr>
          </a:p>
        </p:txBody>
      </p:sp>
      <p:sp>
        <p:nvSpPr>
          <p:cNvPr id="5" name="CuadroTexto 4"/>
          <p:cNvSpPr txBox="1"/>
          <p:nvPr/>
        </p:nvSpPr>
        <p:spPr>
          <a:xfrm>
            <a:off x="4848217" y="2170758"/>
            <a:ext cx="4004379" cy="3139321"/>
          </a:xfrm>
          <a:prstGeom prst="rect">
            <a:avLst/>
          </a:prstGeom>
          <a:noFill/>
        </p:spPr>
        <p:txBody>
          <a:bodyPr wrap="square" rtlCol="0">
            <a:spAutoFit/>
          </a:bodyPr>
          <a:lstStyle/>
          <a:p>
            <a:r>
              <a:rPr lang="es-ES" dirty="0">
                <a:solidFill>
                  <a:schemeClr val="bg1"/>
                </a:solidFill>
              </a:rPr>
              <a:t>Sirve como elemento de identificación con la filosofía de la empresa. La misión tiende a ser estable en el tiempo aunque puede evolucionar en función del entorno. Debe ser definida por los propietarios de la empresa, y de manera clara y sencilla para hacerla fácilmente interpretable por todos los miembros de la organización.</a:t>
            </a:r>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4078233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7699" t="270" r="3882" b="-270"/>
          <a:stretch/>
        </p:blipFill>
        <p:spPr>
          <a:xfrm>
            <a:off x="0" y="-1"/>
            <a:ext cx="9162661" cy="6901480"/>
          </a:xfrm>
          <a:prstGeom prst="rect">
            <a:avLst/>
          </a:prstGeom>
          <a:ln>
            <a:noFill/>
          </a:ln>
        </p:spPr>
      </p:pic>
      <p:sp>
        <p:nvSpPr>
          <p:cNvPr id="3" name="Retraso 2"/>
          <p:cNvSpPr/>
          <p:nvPr/>
        </p:nvSpPr>
        <p:spPr>
          <a:xfrm rot="10800000">
            <a:off x="2780522" y="0"/>
            <a:ext cx="6379354" cy="6858000"/>
          </a:xfrm>
          <a:prstGeom prst="flowChartDelay">
            <a:avLst/>
          </a:prstGeom>
          <a:solidFill>
            <a:srgbClr val="EC035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226971" y="1851267"/>
            <a:ext cx="3313967" cy="3130062"/>
          </a:xfrm>
          <a:prstGeom prst="ellipse">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1114346" y="2798057"/>
            <a:ext cx="3539215" cy="1200329"/>
          </a:xfrm>
          <a:prstGeom prst="rect">
            <a:avLst/>
          </a:prstGeom>
          <a:noFill/>
        </p:spPr>
        <p:txBody>
          <a:bodyPr wrap="square" rtlCol="0">
            <a:spAutoFit/>
          </a:bodyPr>
          <a:lstStyle/>
          <a:p>
            <a:pPr algn="ctr"/>
            <a:r>
              <a:rPr lang="es-CO" sz="3600" b="1" dirty="0">
                <a:solidFill>
                  <a:schemeClr val="bg1"/>
                </a:solidFill>
              </a:rPr>
              <a:t>MISIÓN</a:t>
            </a:r>
          </a:p>
          <a:p>
            <a:pPr algn="ctr"/>
            <a:endParaRPr lang="en-US" sz="3600" b="1" dirty="0">
              <a:solidFill>
                <a:schemeClr val="bg1"/>
              </a:solidFill>
              <a:latin typeface="Morn Thin" panose="00000200000000000000" pitchFamily="50" charset="0"/>
            </a:endParaRPr>
          </a:p>
        </p:txBody>
      </p:sp>
      <p:sp>
        <p:nvSpPr>
          <p:cNvPr id="5" name="CuadroTexto 4"/>
          <p:cNvSpPr txBox="1"/>
          <p:nvPr/>
        </p:nvSpPr>
        <p:spPr>
          <a:xfrm>
            <a:off x="4848217" y="2170758"/>
            <a:ext cx="4004379" cy="646331"/>
          </a:xfrm>
          <a:prstGeom prst="rect">
            <a:avLst/>
          </a:prstGeom>
          <a:noFill/>
        </p:spPr>
        <p:txBody>
          <a:bodyPr wrap="square" rtlCol="0">
            <a:spAutoFit/>
          </a:bodyPr>
          <a:lstStyle/>
          <a:p>
            <a:endParaRPr lang="en-US" dirty="0">
              <a:solidFill>
                <a:schemeClr val="bg1"/>
              </a:solidFill>
            </a:endParaRPr>
          </a:p>
          <a:p>
            <a:endParaRPr lang="en-US" dirty="0"/>
          </a:p>
        </p:txBody>
      </p:sp>
      <p:pic>
        <p:nvPicPr>
          <p:cNvPr id="8" name="Imagen 7"/>
          <p:cNvPicPr>
            <a:picLocks noChangeAspect="1"/>
          </p:cNvPicPr>
          <p:nvPr/>
        </p:nvPicPr>
        <p:blipFill>
          <a:blip r:embed="rId5"/>
          <a:stretch>
            <a:fillRect/>
          </a:stretch>
        </p:blipFill>
        <p:spPr>
          <a:xfrm>
            <a:off x="4463246" y="1559280"/>
            <a:ext cx="4696630" cy="3590925"/>
          </a:xfrm>
          <a:prstGeom prst="rect">
            <a:avLst/>
          </a:prstGeom>
        </p:spPr>
      </p:pic>
    </p:spTree>
    <p:extLst>
      <p:ext uri="{BB962C8B-B14F-4D97-AF65-F5344CB8AC3E}">
        <p14:creationId xmlns:p14="http://schemas.microsoft.com/office/powerpoint/2010/main" val="39281014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7699" t="270" r="3882" b="-270"/>
          <a:stretch/>
        </p:blipFill>
        <p:spPr>
          <a:xfrm>
            <a:off x="0" y="-1"/>
            <a:ext cx="9162661" cy="6901480"/>
          </a:xfrm>
          <a:prstGeom prst="rect">
            <a:avLst/>
          </a:prstGeom>
          <a:ln>
            <a:noFill/>
          </a:ln>
        </p:spPr>
      </p:pic>
      <p:sp>
        <p:nvSpPr>
          <p:cNvPr id="3" name="Retraso 2"/>
          <p:cNvSpPr/>
          <p:nvPr/>
        </p:nvSpPr>
        <p:spPr>
          <a:xfrm rot="10800000">
            <a:off x="2780522" y="0"/>
            <a:ext cx="6379354" cy="6858000"/>
          </a:xfrm>
          <a:prstGeom prst="flowChartDelay">
            <a:avLst/>
          </a:prstGeom>
          <a:solidFill>
            <a:srgbClr val="EC035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226971" y="1851267"/>
            <a:ext cx="3313967" cy="3130062"/>
          </a:xfrm>
          <a:prstGeom prst="ellipse">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1114346" y="2798057"/>
            <a:ext cx="3539215" cy="1754326"/>
          </a:xfrm>
          <a:prstGeom prst="rect">
            <a:avLst/>
          </a:prstGeom>
          <a:noFill/>
        </p:spPr>
        <p:txBody>
          <a:bodyPr wrap="square" rtlCol="0">
            <a:spAutoFit/>
          </a:bodyPr>
          <a:lstStyle/>
          <a:p>
            <a:pPr algn="ctr">
              <a:defRPr/>
            </a:pPr>
            <a:r>
              <a:rPr lang="en-US" sz="3600" b="1" dirty="0">
                <a:solidFill>
                  <a:schemeClr val="bg1"/>
                </a:solidFill>
                <a:latin typeface="Josefin Slab" pitchFamily="2" charset="0"/>
              </a:rPr>
              <a:t>MISIÒN </a:t>
            </a:r>
          </a:p>
          <a:p>
            <a:pPr lvl="0" algn="ctr">
              <a:defRPr/>
            </a:pPr>
            <a:endParaRPr lang="en-US" sz="3600" b="1" dirty="0">
              <a:solidFill>
                <a:prstClr val="white"/>
              </a:solidFill>
              <a:latin typeface="Morn Thin" panose="00000200000000000000" pitchFamily="50" charset="0"/>
            </a:endParaRPr>
          </a:p>
          <a:p>
            <a:pPr algn="ctr"/>
            <a:endParaRPr lang="en-US" sz="3600" b="1" dirty="0">
              <a:solidFill>
                <a:schemeClr val="bg1"/>
              </a:solidFill>
              <a:latin typeface="Morn Thin" panose="00000200000000000000" pitchFamily="50" charset="0"/>
            </a:endParaRPr>
          </a:p>
        </p:txBody>
      </p:sp>
      <p:sp>
        <p:nvSpPr>
          <p:cNvPr id="5" name="CuadroTexto 4"/>
          <p:cNvSpPr txBox="1"/>
          <p:nvPr/>
        </p:nvSpPr>
        <p:spPr>
          <a:xfrm>
            <a:off x="4746271" y="2156903"/>
            <a:ext cx="4004379" cy="3139321"/>
          </a:xfrm>
          <a:prstGeom prst="rect">
            <a:avLst/>
          </a:prstGeom>
          <a:noFill/>
        </p:spPr>
        <p:txBody>
          <a:bodyPr wrap="square" rtlCol="0">
            <a:spAutoFit/>
          </a:bodyPr>
          <a:lstStyle/>
          <a:p>
            <a:pPr lvl="0"/>
            <a:r>
              <a:rPr lang="es-ES" dirty="0">
                <a:solidFill>
                  <a:schemeClr val="bg1"/>
                </a:solidFill>
              </a:rPr>
              <a:t>El concepto de misión se engloba dentro de la </a:t>
            </a:r>
            <a:r>
              <a:rPr lang="es-ES" b="1" dirty="0">
                <a:solidFill>
                  <a:schemeClr val="bg1"/>
                </a:solidFill>
                <a:hlinkClick r:id="rId5"/>
              </a:rPr>
              <a:t>estrategia empresarial</a:t>
            </a:r>
            <a:r>
              <a:rPr lang="es-ES" dirty="0">
                <a:solidFill>
                  <a:schemeClr val="bg1"/>
                </a:solidFill>
              </a:rPr>
              <a:t>, que es la rama de la economía que estudia el vínculo que existe entre la dirección estratégica y los resultados de las empresas. Está también muy relacionado con el concepto de </a:t>
            </a:r>
            <a:r>
              <a:rPr lang="es-ES" b="1" dirty="0">
                <a:solidFill>
                  <a:schemeClr val="bg1"/>
                </a:solidFill>
                <a:hlinkClick r:id="rId6"/>
              </a:rPr>
              <a:t>visión</a:t>
            </a:r>
            <a:r>
              <a:rPr lang="es-ES" dirty="0">
                <a:solidFill>
                  <a:schemeClr val="bg1"/>
                </a:solidFill>
              </a:rPr>
              <a:t> y valores empresariales.</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3205157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7699" t="270" r="3882" b="-270"/>
          <a:stretch/>
        </p:blipFill>
        <p:spPr>
          <a:xfrm>
            <a:off x="0" y="-1"/>
            <a:ext cx="9162661" cy="6901480"/>
          </a:xfrm>
          <a:prstGeom prst="rect">
            <a:avLst/>
          </a:prstGeom>
          <a:ln>
            <a:noFill/>
          </a:ln>
        </p:spPr>
      </p:pic>
      <p:sp>
        <p:nvSpPr>
          <p:cNvPr id="3" name="Retraso 2"/>
          <p:cNvSpPr/>
          <p:nvPr/>
        </p:nvSpPr>
        <p:spPr>
          <a:xfrm rot="10800000">
            <a:off x="2783307" y="-1"/>
            <a:ext cx="6379354" cy="6858000"/>
          </a:xfrm>
          <a:prstGeom prst="flowChartDelay">
            <a:avLst/>
          </a:prstGeom>
          <a:solidFill>
            <a:srgbClr val="EC035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226971" y="1851267"/>
            <a:ext cx="3313967" cy="3130062"/>
          </a:xfrm>
          <a:prstGeom prst="ellipse">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1114346" y="2798057"/>
            <a:ext cx="3539215" cy="1754326"/>
          </a:xfrm>
          <a:prstGeom prst="rect">
            <a:avLst/>
          </a:prstGeom>
          <a:noFill/>
        </p:spPr>
        <p:txBody>
          <a:bodyPr wrap="square" rtlCol="0">
            <a:spAutoFit/>
          </a:bodyPr>
          <a:lstStyle/>
          <a:p>
            <a:pPr algn="ctr">
              <a:defRPr/>
            </a:pPr>
            <a:r>
              <a:rPr lang="en-US" sz="3600" b="1" dirty="0" smtClean="0">
                <a:solidFill>
                  <a:schemeClr val="bg1"/>
                </a:solidFill>
                <a:latin typeface="Josefin Slab" pitchFamily="2" charset="0"/>
              </a:rPr>
              <a:t>VISIÓN  </a:t>
            </a:r>
            <a:endParaRPr lang="en-US" sz="3600" b="1" dirty="0">
              <a:solidFill>
                <a:schemeClr val="bg1"/>
              </a:solidFill>
              <a:latin typeface="Josefin Slab" pitchFamily="2" charset="0"/>
            </a:endParaRPr>
          </a:p>
          <a:p>
            <a:pPr lvl="0" algn="ctr">
              <a:defRPr/>
            </a:pPr>
            <a:endParaRPr lang="en-US" sz="3600" b="1" dirty="0">
              <a:solidFill>
                <a:prstClr val="white"/>
              </a:solidFill>
              <a:latin typeface="Morn Thin" panose="00000200000000000000" pitchFamily="50" charset="0"/>
            </a:endParaRPr>
          </a:p>
          <a:p>
            <a:pPr algn="ctr"/>
            <a:endParaRPr lang="en-US" sz="3600" b="1" dirty="0">
              <a:solidFill>
                <a:schemeClr val="bg1"/>
              </a:solidFill>
              <a:latin typeface="Morn Thin" panose="00000200000000000000" pitchFamily="50" charset="0"/>
            </a:endParaRPr>
          </a:p>
        </p:txBody>
      </p:sp>
      <p:sp>
        <p:nvSpPr>
          <p:cNvPr id="5" name="CuadroTexto 4"/>
          <p:cNvSpPr txBox="1"/>
          <p:nvPr/>
        </p:nvSpPr>
        <p:spPr>
          <a:xfrm>
            <a:off x="4435215" y="592587"/>
            <a:ext cx="4783758" cy="5909310"/>
          </a:xfrm>
          <a:prstGeom prst="rect">
            <a:avLst/>
          </a:prstGeom>
          <a:noFill/>
        </p:spPr>
        <p:txBody>
          <a:bodyPr wrap="square" rtlCol="0">
            <a:spAutoFit/>
          </a:bodyPr>
          <a:lstStyle/>
          <a:p>
            <a:r>
              <a:rPr lang="es-ES" dirty="0" smtClean="0">
                <a:solidFill>
                  <a:schemeClr val="bg1"/>
                </a:solidFill>
              </a:rPr>
              <a:t>Se </a:t>
            </a:r>
            <a:r>
              <a:rPr lang="es-ES" dirty="0">
                <a:solidFill>
                  <a:schemeClr val="bg1"/>
                </a:solidFill>
              </a:rPr>
              <a:t>refiere a las metas y propósitos que se marca una empresa y que espera conseguir en el futuro. Consiste en una expectativa ideal, que muestra el planteamiento de lo que desean ser y conseguir con el tiempo.</a:t>
            </a:r>
          </a:p>
          <a:p>
            <a:r>
              <a:rPr lang="es-ES" dirty="0">
                <a:solidFill>
                  <a:schemeClr val="bg1"/>
                </a:solidFill>
              </a:rPr>
              <a:t>Los objetivos que se plantee cualquier negocio deben realistas y alcanzables, sobre todo porque lo que se persigue con la visión es un espíritu de motivación. La </a:t>
            </a:r>
            <a:r>
              <a:rPr lang="es-ES" b="1" dirty="0">
                <a:solidFill>
                  <a:schemeClr val="bg1"/>
                </a:solidFill>
              </a:rPr>
              <a:t>definición de visión</a:t>
            </a:r>
            <a:r>
              <a:rPr lang="es-ES" dirty="0">
                <a:solidFill>
                  <a:schemeClr val="bg1"/>
                </a:solidFill>
              </a:rPr>
              <a:t> debe ayudar a dar respuesta a una serie de cuestiones, como '¿Qué deseo lograr?', '¿Dónde deseo estar en el futuro?', '¿Quiénes serán mis posibles clientes?', '¿Cuál será el </a:t>
            </a:r>
            <a:r>
              <a:rPr lang="es-ES" dirty="0">
                <a:solidFill>
                  <a:schemeClr val="bg1"/>
                </a:solidFill>
                <a:hlinkClick r:id="rId5"/>
              </a:rPr>
              <a:t>volumen de negocio</a:t>
            </a:r>
            <a:r>
              <a:rPr lang="es-ES" dirty="0">
                <a:solidFill>
                  <a:schemeClr val="bg1"/>
                </a:solidFill>
              </a:rPr>
              <a:t>?' o '¿Ampliaré mi ámbito de actuación?'</a:t>
            </a:r>
          </a:p>
          <a:p>
            <a:r>
              <a:rPr lang="es-ES" dirty="0">
                <a:solidFill>
                  <a:schemeClr val="bg1"/>
                </a:solidFill>
              </a:rPr>
              <a:t>En la visión queda reflejada lo que se busca en la trayectoria futura de la compañía, marcando una serie de directrices a seguir para alcanzar los resultados deseados.</a:t>
            </a: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7085637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7699" t="270" r="3882" b="-270"/>
          <a:stretch/>
        </p:blipFill>
        <p:spPr>
          <a:xfrm>
            <a:off x="0" y="-1"/>
            <a:ext cx="9162661" cy="6901480"/>
          </a:xfrm>
          <a:prstGeom prst="rect">
            <a:avLst/>
          </a:prstGeom>
          <a:ln>
            <a:noFill/>
          </a:ln>
        </p:spPr>
      </p:pic>
      <p:sp>
        <p:nvSpPr>
          <p:cNvPr id="3" name="Retraso 2"/>
          <p:cNvSpPr/>
          <p:nvPr/>
        </p:nvSpPr>
        <p:spPr>
          <a:xfrm rot="10800000">
            <a:off x="2780522" y="0"/>
            <a:ext cx="6379354" cy="6858000"/>
          </a:xfrm>
          <a:prstGeom prst="flowChartDelay">
            <a:avLst/>
          </a:prstGeom>
          <a:solidFill>
            <a:srgbClr val="EC035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226971" y="1851267"/>
            <a:ext cx="3313967" cy="3130062"/>
          </a:xfrm>
          <a:prstGeom prst="ellipse">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1114346" y="3080233"/>
            <a:ext cx="3539215" cy="1754326"/>
          </a:xfrm>
          <a:prstGeom prst="rect">
            <a:avLst/>
          </a:prstGeom>
          <a:noFill/>
        </p:spPr>
        <p:txBody>
          <a:bodyPr wrap="square" rtlCol="0">
            <a:spAutoFit/>
          </a:bodyPr>
          <a:lstStyle/>
          <a:p>
            <a:pPr algn="ctr">
              <a:defRPr/>
            </a:pPr>
            <a:r>
              <a:rPr lang="en-US" sz="3600" b="1" dirty="0" smtClean="0">
                <a:solidFill>
                  <a:schemeClr val="bg1"/>
                </a:solidFill>
                <a:latin typeface="Josefin Slab" pitchFamily="2" charset="0"/>
              </a:rPr>
              <a:t>ESTRATEGIAS  </a:t>
            </a:r>
            <a:endParaRPr lang="en-US" sz="3600" b="1" dirty="0">
              <a:solidFill>
                <a:schemeClr val="bg1"/>
              </a:solidFill>
              <a:latin typeface="Josefin Slab" pitchFamily="2" charset="0"/>
            </a:endParaRPr>
          </a:p>
          <a:p>
            <a:pPr lvl="0" algn="ctr">
              <a:defRPr/>
            </a:pPr>
            <a:endParaRPr lang="en-US" sz="3600" b="1" dirty="0">
              <a:solidFill>
                <a:prstClr val="white"/>
              </a:solidFill>
              <a:latin typeface="Morn Thin" panose="00000200000000000000" pitchFamily="50" charset="0"/>
            </a:endParaRPr>
          </a:p>
          <a:p>
            <a:pPr algn="ctr"/>
            <a:endParaRPr lang="en-US" sz="3600" b="1" dirty="0">
              <a:solidFill>
                <a:schemeClr val="bg1"/>
              </a:solidFill>
              <a:latin typeface="Morn Thin" panose="00000200000000000000" pitchFamily="50" charset="0"/>
            </a:endParaRPr>
          </a:p>
        </p:txBody>
      </p:sp>
      <p:sp>
        <p:nvSpPr>
          <p:cNvPr id="5" name="CuadroTexto 4"/>
          <p:cNvSpPr txBox="1"/>
          <p:nvPr/>
        </p:nvSpPr>
        <p:spPr>
          <a:xfrm>
            <a:off x="4540938" y="286539"/>
            <a:ext cx="4603062" cy="6186309"/>
          </a:xfrm>
          <a:prstGeom prst="rect">
            <a:avLst/>
          </a:prstGeom>
          <a:noFill/>
        </p:spPr>
        <p:txBody>
          <a:bodyPr wrap="square" rtlCol="0">
            <a:spAutoFit/>
          </a:bodyPr>
          <a:lstStyle/>
          <a:p>
            <a:r>
              <a:rPr lang="es-ES" dirty="0">
                <a:solidFill>
                  <a:schemeClr val="bg1"/>
                </a:solidFill>
              </a:rPr>
              <a:t>para alcanzar sus objetivos, se les denomina estrategia empresarial y es una especie de carta de navegación. Esta carta o mapa es para un periodo en el cual se delimita el foco de acción y los pilares que lo harán posible.</a:t>
            </a:r>
          </a:p>
          <a:p>
            <a:r>
              <a:rPr lang="es-ES" dirty="0">
                <a:solidFill>
                  <a:schemeClr val="bg1"/>
                </a:solidFill>
              </a:rPr>
              <a:t>Para esto, junto con establecer los objetivos estratégicos es necesario estimar plazos de acción, indicadores de seguimiento, metas y responsables.</a:t>
            </a:r>
          </a:p>
          <a:p>
            <a:r>
              <a:rPr lang="es-ES" dirty="0">
                <a:solidFill>
                  <a:schemeClr val="bg1"/>
                </a:solidFill>
              </a:rPr>
              <a:t>Es muy importante identificar cuál será el objetivo a trabajar por la organización. Así pues, dependiendo de su situación actual en el mercado podrá interesarle un objetivo u otro. Ya que, si se establece un </a:t>
            </a:r>
            <a:r>
              <a:rPr lang="es-ES" b="1" dirty="0">
                <a:solidFill>
                  <a:schemeClr val="bg1"/>
                </a:solidFill>
                <a:hlinkClick r:id="rId5"/>
              </a:rPr>
              <a:t>plan estratégico</a:t>
            </a:r>
            <a:r>
              <a:rPr lang="es-ES" dirty="0">
                <a:solidFill>
                  <a:schemeClr val="bg1"/>
                </a:solidFill>
              </a:rPr>
              <a:t> que no esté orientado a lo que realmente necesita la organización, no será un problema de estrategia, será un problema de diagnóstico y esa habilidad es clave antes de pensar y diseñar la estrategia.</a:t>
            </a:r>
          </a:p>
          <a:p>
            <a:endParaRPr lang="en-US"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37424971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TotalTime>
  <Words>670</Words>
  <Application>Microsoft Office PowerPoint</Application>
  <PresentationFormat>Presentación en pantalla (4:3)</PresentationFormat>
  <Paragraphs>56</Paragraphs>
  <Slides>15</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15</vt:i4>
      </vt:variant>
    </vt:vector>
  </HeadingPairs>
  <TitlesOfParts>
    <vt:vector size="25" baseType="lpstr">
      <vt:lpstr>Arial</vt:lpstr>
      <vt:lpstr>Calibri</vt:lpstr>
      <vt:lpstr>Calibri Light</vt:lpstr>
      <vt:lpstr>Century Gothic</vt:lpstr>
      <vt:lpstr>Contradiction</vt:lpstr>
      <vt:lpstr>Josefin Slab</vt:lpstr>
      <vt:lpstr>Lato</vt:lpstr>
      <vt:lpstr>Morn Thin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Cuenta Microsoft</cp:lastModifiedBy>
  <cp:revision>58</cp:revision>
  <dcterms:modified xsi:type="dcterms:W3CDTF">2023-02-14T04:55:07Z</dcterms:modified>
</cp:coreProperties>
</file>